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notesMasterIdLst>
    <p:notesMasterId r:id="rId23"/>
  </p:notesMasterIdLst>
  <p:handoutMasterIdLst>
    <p:handoutMasterId r:id="rId24"/>
  </p:handoutMasterIdLst>
  <p:sldIdLst>
    <p:sldId id="256" r:id="rId2"/>
    <p:sldId id="323" r:id="rId3"/>
    <p:sldId id="324" r:id="rId4"/>
    <p:sldId id="325" r:id="rId5"/>
    <p:sldId id="328" r:id="rId6"/>
    <p:sldId id="327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78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72A47-D8E7-4708-A218-E95F45C843B7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99CBC-5243-4EE6-8E2D-6E1F45C81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26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9D24D-F7AD-4672-8093-387C9A86EF22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9B3BA-A246-4728-806B-126A6412B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4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5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8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4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0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9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1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6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7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9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9A2C-825F-4961-A8B9-9611E97E80FE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9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" descr="C:/Users/1/AppData/Roaming/PolarisOffice/ETemp/15812_18548376/fImage93657221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5290"/>
            <a:ext cx="12273280" cy="7750175"/>
          </a:xfrm>
          <a:prstGeom prst="rect">
            <a:avLst/>
          </a:prstGeom>
          <a:noFill/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505776B-A0C3-48E9-82A8-49E4CBC73FEE}"/>
              </a:ext>
            </a:extLst>
          </p:cNvPr>
          <p:cNvSpPr/>
          <p:nvPr/>
        </p:nvSpPr>
        <p:spPr>
          <a:xfrm>
            <a:off x="1463879" y="2406649"/>
            <a:ext cx="9264242" cy="2389505"/>
          </a:xfrm>
          <a:prstGeom prst="rect">
            <a:avLst/>
          </a:prstGeom>
          <a:solidFill>
            <a:srgbClr val="F3F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635" cy="199136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905" cy="23895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ru-RU" sz="2400" b="1" dirty="0">
                <a:latin typeface="Kelson Sans RU" charset="0"/>
                <a:ea typeface="Kelson Sans RU" charset="0"/>
              </a:rPr>
              <a:t>История и методология науки и техники в области биотехнических систем и технологий</a:t>
            </a:r>
            <a:endParaRPr lang="ru-RU" altLang="ko-KR" sz="2400" b="1" dirty="0">
              <a:latin typeface="Kelson Sans RU" charset="0"/>
              <a:ea typeface="Kelson Sans RU" charset="0"/>
            </a:endParaRP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5905" cy="16573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buFontTx/>
              <a:buNone/>
            </a:pPr>
            <a:r>
              <a:rPr lang="ru-RU" dirty="0">
                <a:latin typeface="Kelson Sans RU" charset="0"/>
                <a:ea typeface="Kelson Sans RU" charset="0"/>
              </a:rPr>
              <a:t>Лекция №3.2 – история и методология развития методов исследования процессов теплопродукции и теплообмена</a:t>
            </a:r>
          </a:p>
          <a:p>
            <a:pPr marL="0" indent="0" latinLnBrk="0">
              <a:buFontTx/>
              <a:buNone/>
            </a:pPr>
            <a:r>
              <a:rPr lang="ru-RU" altLang="ko-KR" dirty="0">
                <a:latin typeface="Kelson Sans RU" charset="0"/>
                <a:ea typeface="Kelson Sans RU" charset="0"/>
              </a:rPr>
              <a:t>Юхновский И.А</a:t>
            </a:r>
          </a:p>
          <a:p>
            <a:pPr marL="0" indent="0" latinLnBrk="0">
              <a:buFontTx/>
              <a:buNone/>
            </a:pPr>
            <a:endParaRPr lang="ko-KR" altLang="en-US" dirty="0">
              <a:latin typeface="Kelson Sans RU" charset="0"/>
              <a:ea typeface="Kelson Sans R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95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Работы Пастера по изучению винного камня и брожения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895600" y="1601470"/>
            <a:ext cx="8857615" cy="4802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Следующая задача была разделить растворы правых и левых кристаллов и сравнить оптическую активность. Пастер справился с этой задачей – различие были в стороне вращения плоскости поляризации света, в жидкости сохранялась закономерность и был сделан вывод, что это свойство молекул.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После летнего отдыха Пастер обнаружил разложение раствора правосторонних кристаллов, ужасный запах, плавают хлопья, а левые без изменений. Пытается пересадить организмы съевшие колбу с правыми пересадить в колбу с левыми, но это не приносит результатов – не едят. Пастер переключается с физики кристаллов на эти организмы, которые отличают правые кристаллы от левых, начинает заниматься биохимией разложения веществ (брожения).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О том что существует человек, который понимает как дрожжи разлагают вещества узнали виноделы, у них бывает несчастье – что иногда все вино портится. Пастера нанимают виноделы и он открывает пастеризацию. Если прогреть вино, то те аномальные организмы, портящие вино гибнут. Приходит к выводу, что это обязательное свойство жизни – различение правого и левого. Брожение неотделимо от жизни. Ферментация создается ферментом (фермент – живое существо), живой фермент неотделим от свойства жизни.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FA45920-31CE-47DF-8025-B8A65510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" y="1693545"/>
            <a:ext cx="1961515" cy="258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C0206-F635-4994-9598-D511DBE3110C}"/>
              </a:ext>
            </a:extLst>
          </p:cNvPr>
          <p:cNvSpPr txBox="1"/>
          <p:nvPr/>
        </p:nvSpPr>
        <p:spPr>
          <a:xfrm>
            <a:off x="617220" y="4333875"/>
            <a:ext cx="196151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Луи Пастер в Лаборатории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E58B2CF-037D-4BCC-8798-35846C450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4580255"/>
            <a:ext cx="2758440" cy="185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E59E5A-D854-41FF-BE82-AC43342E5817}"/>
              </a:ext>
            </a:extLst>
          </p:cNvPr>
          <p:cNvSpPr txBox="1"/>
          <p:nvPr/>
        </p:nvSpPr>
        <p:spPr>
          <a:xfrm>
            <a:off x="629920" y="6431915"/>
            <a:ext cx="196151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Пастеризационная установка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21238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1870г - Юстус Либих о трудах Пастера. Энзимы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726180" y="1601470"/>
            <a:ext cx="7874635" cy="5356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Либих (ненавидит национальную французскую школу, время Франко-Прусской войны, чрезвычайная национальная рознь) предполагает, что ферменты Пастера заблуждение и это обычный катализ, что это просто химическая реакция и никакого отношения к жизни не имеет. Фермент (то что не отделимо) или энзим (то что есть в дрожжах).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М.М.Манасеина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проводит эксперимент: помещает дрожжи в сахарный раствор, они превращают сахар в спирт, а потом берет дрожжи, сушит их, нагревает (убивает жизнь), делает из них водный экстракт, добавляет сахар – брожение идет. Жизни нет, а брожение идет. Энзимы есть. Публикацию не восприняли в серьез – дамская работа.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Прошло 25 лет и эту же задачу решил немецкий профессор химии </a:t>
            </a:r>
            <a:r>
              <a:rPr lang="ru-RU" altLang="ko-KR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Э.Бухнер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. Он имел аптеку и к тому времени становится известным, что если слабого городского ребенка кормить дрожжами (столовая ложка размоченных в воде сухих дрожжей), то ребенок вырастает гораздо лучше. Дрожжи невкусные и Бухнер делает густой сахарный экстракт из дрожжей. Внутри банок с чистым раствором начиналось брожение – продукт портился, раз так, значит Пастер неправ. Публикует статью о возможности отделения причины брожения от клеток.</a:t>
            </a:r>
          </a:p>
          <a:p>
            <a:pPr marL="0" indent="0" algn="l" latinLnBrk="0" hangingPunct="1">
              <a:buFontTx/>
              <a:buNone/>
            </a:pP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C0206-F635-4994-9598-D511DBE3110C}"/>
              </a:ext>
            </a:extLst>
          </p:cNvPr>
          <p:cNvSpPr txBox="1"/>
          <p:nvPr/>
        </p:nvSpPr>
        <p:spPr>
          <a:xfrm>
            <a:off x="435610" y="3545205"/>
            <a:ext cx="143129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Либих, Юстус фон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31BBEFB-449B-4C73-B834-C0A4C4E7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71625"/>
            <a:ext cx="13430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1DDAFC6-A97E-4B24-91E9-5040435DD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" y="3860165"/>
            <a:ext cx="1353820" cy="182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C5CAF-5878-4E7A-B94A-A3AA24741F44}"/>
              </a:ext>
            </a:extLst>
          </p:cNvPr>
          <p:cNvSpPr txBox="1"/>
          <p:nvPr/>
        </p:nvSpPr>
        <p:spPr>
          <a:xfrm>
            <a:off x="513080" y="5745480"/>
            <a:ext cx="13538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Манасеина, Мария Михайловна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575AF279-3EB3-44B4-80AC-F1E49D5C9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60" y="3860165"/>
            <a:ext cx="1299845" cy="182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0E3548-C250-4DEF-95AE-5E75F4E7F597}"/>
              </a:ext>
            </a:extLst>
          </p:cNvPr>
          <p:cNvSpPr txBox="1"/>
          <p:nvPr/>
        </p:nvSpPr>
        <p:spPr>
          <a:xfrm>
            <a:off x="2133600" y="5745480"/>
            <a:ext cx="139890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Бухнер, Эдуард</a:t>
            </a:r>
          </a:p>
        </p:txBody>
      </p:sp>
    </p:spTree>
    <p:extLst>
      <p:ext uri="{BB962C8B-B14F-4D97-AF65-F5344CB8AC3E}">
        <p14:creationId xmlns:p14="http://schemas.microsoft.com/office/powerpoint/2010/main" val="102892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1911г - Диализ </a:t>
            </a:r>
            <a:r>
              <a:rPr lang="ru-RU" sz="4400" dirty="0" err="1">
                <a:latin typeface="Kelson Sans RU" charset="0"/>
                <a:ea typeface="Kelson Sans RU" charset="0"/>
              </a:rPr>
              <a:t>Бухнеровского</a:t>
            </a:r>
            <a:r>
              <a:rPr lang="ru-RU" sz="4400" dirty="0">
                <a:latin typeface="Kelson Sans RU" charset="0"/>
                <a:ea typeface="Kelson Sans RU" charset="0"/>
              </a:rPr>
              <a:t> сока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404360" y="1349375"/>
            <a:ext cx="7348855" cy="563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После публикации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Бухнера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начались эксперименты, делали экстракт из измельченных, протертых, всячески уничтоженных клеток и выделяют оттуда бродящую смесь – начало биохимии. Бухнер получает Нобелевскую премию. Экстракт из дрожжей –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бухнеровский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сок.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В Англии, профессор Гарден со студентом Янгом собрали диализатор и сделали диализ </a:t>
            </a:r>
            <a:r>
              <a:rPr lang="ru-RU" altLang="ko-KR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бухнеровского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сока. Диализат добавляли в пробирки с сахаром, если пузыри идут, значит идет брожение. По мере протекания диализа брожение прекращалось. После добавление концентрированного диализата, брожение возобновлялось.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Встала задача – что есть в диализате. Гарден и Янг стали пробовать добавлять вместо диализата разные вещества и одно из веществ – сыворотка крови дало положительный результат. Выяснилось что всему причина соли ортофосфорной кислоты </a:t>
            </a:r>
            <a:r>
              <a:rPr lang="en-US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Na</a:t>
            </a:r>
            <a:r>
              <a:rPr lang="en-US" altLang="ko-KR" baseline="-250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2</a:t>
            </a:r>
            <a:r>
              <a:rPr lang="en-US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HPO</a:t>
            </a:r>
            <a:r>
              <a:rPr lang="en-US" altLang="ko-KR" baseline="-250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4</a:t>
            </a:r>
            <a:r>
              <a:rPr lang="en-US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. 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Когда они добавляли чистые соли, в значительной мере восстанавливалось брожение. Становится понятным, что ортофосфорная кислота соединяется с углеводами, а когда пошли пузыри, образовался спирт она опять свободна. Она зачем там была? Зачем столько фосфора?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BECBAB-A40D-495A-8E38-22B9A420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" y="1532255"/>
            <a:ext cx="1588135" cy="224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462C8-AA89-46BE-BBC0-B0B141CDDE73}"/>
              </a:ext>
            </a:extLst>
          </p:cNvPr>
          <p:cNvSpPr txBox="1"/>
          <p:nvPr/>
        </p:nvSpPr>
        <p:spPr>
          <a:xfrm>
            <a:off x="438785" y="3848100"/>
            <a:ext cx="158813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Гарден, Артур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C942661-C772-4D61-9271-4921144A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" y="4166235"/>
            <a:ext cx="3057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1BE03-BC61-477E-BBBB-5B2CEE2FA654}"/>
              </a:ext>
            </a:extLst>
          </p:cNvPr>
          <p:cNvSpPr txBox="1"/>
          <p:nvPr/>
        </p:nvSpPr>
        <p:spPr>
          <a:xfrm>
            <a:off x="533400" y="6223000"/>
            <a:ext cx="28651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1" dirty="0">
                <a:solidFill>
                  <a:srgbClr val="000000"/>
                </a:solidFill>
                <a:effectLst/>
                <a:latin typeface="YS Text Optional"/>
              </a:rPr>
              <a:t>Установка по изучению продуктов брожения, созданная Янгом и </a:t>
            </a:r>
            <a:r>
              <a:rPr lang="ru-RU" sz="1000" b="0" i="1" dirty="0" err="1">
                <a:solidFill>
                  <a:srgbClr val="000000"/>
                </a:solidFill>
                <a:effectLst/>
                <a:latin typeface="YS Text Optional"/>
              </a:rPr>
              <a:t>Гарденом</a:t>
            </a:r>
            <a:endParaRPr lang="ru-RU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BAD25-DE04-43E6-9DE3-C8E025CA51A6}"/>
              </a:ext>
            </a:extLst>
          </p:cNvPr>
          <p:cNvSpPr txBox="1"/>
          <p:nvPr/>
        </p:nvSpPr>
        <p:spPr>
          <a:xfrm>
            <a:off x="2734945" y="4218305"/>
            <a:ext cx="15621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полупроницаемая мембрана (не пропускает крупные молекулы - коллоиды)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4738DF5-65DC-4B3C-9567-195B8731A05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936875" y="4925695"/>
            <a:ext cx="579755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>
            <a:extLst>
              <a:ext uri="{FF2B5EF4-FFF2-40B4-BE49-F238E27FC236}">
                <a16:creationId xmlns:a16="http://schemas.microsoft.com/office/drawing/2014/main" id="{D2BB944F-14FA-42E1-BDDF-2F10C13D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890" y="1532255"/>
            <a:ext cx="1588135" cy="22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466EAC-6BED-4221-AFC5-9F4F65FB08FD}"/>
              </a:ext>
            </a:extLst>
          </p:cNvPr>
          <p:cNvSpPr txBox="1"/>
          <p:nvPr/>
        </p:nvSpPr>
        <p:spPr>
          <a:xfrm>
            <a:off x="2167890" y="3848100"/>
            <a:ext cx="158813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Уильям Джон Янг</a:t>
            </a:r>
          </a:p>
        </p:txBody>
      </p:sp>
    </p:spTree>
    <p:extLst>
      <p:ext uri="{BB962C8B-B14F-4D97-AF65-F5344CB8AC3E}">
        <p14:creationId xmlns:p14="http://schemas.microsoft.com/office/powerpoint/2010/main" val="171881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Все превращения энергии идут через фосфаты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25195" y="1601470"/>
            <a:ext cx="1082802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19 век кончается общим испугом – тепловой смертью Вселенной. Необратимость деградации энергии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009C9D-0729-487F-A8A8-2FB30A4A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" y="2091055"/>
            <a:ext cx="6198870" cy="433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689346-62B3-4B91-8CBE-5DBEE82A2A19}"/>
              </a:ext>
            </a:extLst>
          </p:cNvPr>
          <p:cNvSpPr txBox="1"/>
          <p:nvPr/>
        </p:nvSpPr>
        <p:spPr>
          <a:xfrm>
            <a:off x="262890" y="6530340"/>
            <a:ext cx="600837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Наглядная модель вселенной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D45B5F87-894F-4BA6-9600-2B863F36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2314575"/>
            <a:ext cx="5316855" cy="388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1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Все превращения энергии идут через фосфаты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337560" y="1601470"/>
            <a:ext cx="8415655" cy="20631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В.Оствальд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основал лабораторию для решения энергетических вопросов мира. Вилла Энергия. К нему приезжает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Н.А.Шилов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– изучает ситуацию, когда есть химические реакции, которые сами не идут, идут очень плохо, останавливаются. Но если добавляют к ним вторую реакцию и тогда она начинает идти. Шилов в результате анализа таких двух взаимодействующих процессов приходит к выводу, что та вторая питает энергией ту первую. Это 1896-1897 год – когда проходят «съезды». Шилов с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Оствальдом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проводяткрупные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исследования -  сопряженные химические реакции.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1905 – диссертация на тему сопряженные реакции.</a:t>
            </a:r>
            <a:endParaRPr lang="ko-KR" altLang="en-US" sz="1600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BA5B512-309C-445E-A6D9-A8730A064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" y="1696085"/>
            <a:ext cx="1905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3FF0DD-7850-4EDA-BF40-D8571AD327D5}"/>
              </a:ext>
            </a:extLst>
          </p:cNvPr>
          <p:cNvSpPr txBox="1"/>
          <p:nvPr/>
        </p:nvSpPr>
        <p:spPr>
          <a:xfrm>
            <a:off x="838200" y="3791585"/>
            <a:ext cx="19050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Оствальд, Вильгельм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D05AC7D-B68E-4D94-8CBE-54087322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" y="4037330"/>
            <a:ext cx="1602740" cy="2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3A42D-2122-4F1E-AF38-8D70B024E0D8}"/>
              </a:ext>
            </a:extLst>
          </p:cNvPr>
          <p:cNvSpPr txBox="1"/>
          <p:nvPr/>
        </p:nvSpPr>
        <p:spPr>
          <a:xfrm>
            <a:off x="986790" y="6507480"/>
            <a:ext cx="16027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Шилов, Николай Александрович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2D501BD-263B-4CE4-AFC8-E5EB3BC6508E}"/>
              </a:ext>
            </a:extLst>
          </p:cNvPr>
          <p:cNvCxnSpPr/>
          <p:nvPr/>
        </p:nvCxnSpPr>
        <p:spPr>
          <a:xfrm flipV="1">
            <a:off x="4511040" y="4122420"/>
            <a:ext cx="0" cy="124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2A06A02-ED30-48E3-A31C-FBFC1C688593}"/>
              </a:ext>
            </a:extLst>
          </p:cNvPr>
          <p:cNvCxnSpPr/>
          <p:nvPr/>
        </p:nvCxnSpPr>
        <p:spPr>
          <a:xfrm>
            <a:off x="4511040" y="5372100"/>
            <a:ext cx="1958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Дуга 10">
            <a:extLst>
              <a:ext uri="{FF2B5EF4-FFF2-40B4-BE49-F238E27FC236}">
                <a16:creationId xmlns:a16="http://schemas.microsoft.com/office/drawing/2014/main" id="{CF542EC5-6D8D-46C5-B1B4-D2F543761CF7}"/>
              </a:ext>
            </a:extLst>
          </p:cNvPr>
          <p:cNvSpPr/>
          <p:nvPr/>
        </p:nvSpPr>
        <p:spPr>
          <a:xfrm rot="10800000">
            <a:off x="4662170" y="3192780"/>
            <a:ext cx="2561590" cy="204279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D98C435-59D7-4F76-A1F4-D074B7458DFF}"/>
              </a:ext>
            </a:extLst>
          </p:cNvPr>
          <p:cNvSpPr/>
          <p:nvPr/>
        </p:nvSpPr>
        <p:spPr>
          <a:xfrm rot="5550815">
            <a:off x="4861560" y="4220845"/>
            <a:ext cx="1165860" cy="655320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09D0E-5DC0-46DB-BAF8-AA6A4A9AEC18}"/>
              </a:ext>
            </a:extLst>
          </p:cNvPr>
          <p:cNvSpPr txBox="1"/>
          <p:nvPr/>
        </p:nvSpPr>
        <p:spPr>
          <a:xfrm>
            <a:off x="6355080" y="5532120"/>
            <a:ext cx="4876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3FCDC7-7105-4848-BC12-1CA69171696B}"/>
              </a:ext>
            </a:extLst>
          </p:cNvPr>
          <p:cNvSpPr txBox="1"/>
          <p:nvPr/>
        </p:nvSpPr>
        <p:spPr>
          <a:xfrm>
            <a:off x="4095115" y="4122420"/>
            <a:ext cx="4876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30865-290A-4CF6-B6EB-56D6A97914E0}"/>
              </a:ext>
            </a:extLst>
          </p:cNvPr>
          <p:cNvSpPr txBox="1"/>
          <p:nvPr/>
        </p:nvSpPr>
        <p:spPr>
          <a:xfrm>
            <a:off x="5861050" y="3899535"/>
            <a:ext cx="387096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путь за счет сопряженного использования энергии другого процесса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7079C7-5A5C-419A-AB3C-99C573D76E83}"/>
              </a:ext>
            </a:extLst>
          </p:cNvPr>
          <p:cNvSpPr txBox="1"/>
          <p:nvPr/>
        </p:nvSpPr>
        <p:spPr>
          <a:xfrm>
            <a:off x="6001385" y="4922520"/>
            <a:ext cx="38709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сценарий тепловой смерти</a:t>
            </a: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6803D265-FE58-4E34-AAA6-3889DFE11C0F}"/>
              </a:ext>
            </a:extLst>
          </p:cNvPr>
          <p:cNvSpPr txBox="1">
            <a:spLocks/>
          </p:cNvSpPr>
          <p:nvPr/>
        </p:nvSpPr>
        <p:spPr>
          <a:xfrm>
            <a:off x="3337560" y="6045835"/>
            <a:ext cx="8415655" cy="832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altLang="ko-KR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Жизнь за счет сопряженного расходования энергии движется против тепловой смерти. И движется безгранично, пока есть приток. Концентрация солнечной энергии за счет биосинтеза позволяет эволюционировать жизни все дальше и дальше. </a:t>
            </a:r>
            <a:endParaRPr lang="ko-KR" altLang="en-US" sz="1600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3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dirty="0">
                <a:latin typeface="Kelson Sans RU" charset="0"/>
                <a:ea typeface="Kelson Sans RU" charset="0"/>
              </a:rPr>
              <a:t>Основы</a:t>
            </a:r>
            <a:r>
              <a:rPr lang="ru-RU" sz="4400" dirty="0">
                <a:latin typeface="Kelson Sans RU" charset="0"/>
                <a:ea typeface="Kelson Sans RU" charset="0"/>
              </a:rPr>
              <a:t> эволюции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710940" y="1601470"/>
            <a:ext cx="8042275" cy="286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 algn="l" latinLnBrk="0" hangingPunct="1">
              <a:buFont typeface="Arial" panose="020B0604020202020204" pitchFamily="34" charset="0"/>
              <a:buChar char="•"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принцип матричного воспроизведения наследственной информации</a:t>
            </a:r>
          </a:p>
          <a:p>
            <a:pPr marL="285750" indent="-285750" algn="l" latinLnBrk="0" hangingPunct="1">
              <a:buFont typeface="Arial" panose="020B0604020202020204" pitchFamily="34" charset="0"/>
              <a:buChar char="•"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сопряженное расходование энергии</a:t>
            </a:r>
          </a:p>
          <a:p>
            <a:pPr marL="0" indent="0" algn="l" latinLnBrk="0" hangingPunct="1">
              <a:buFontTx/>
              <a:buNone/>
            </a:pPr>
            <a:endParaRPr lang="ru-RU" altLang="ko-KR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Вернадский – ноосфера. Эволюционные качества интеллекта, возникающего постепенно и есть тот Бог, который возникает – эволюция в сторону ноосферы, когда материальные силы уже почти не важны – конечное обязательное детерминированное движение эволюции. Деться некуда, на каком бы куске вселенной не начиналась жизнь, она должна пройти этим путем. Обязательно должно возникать умственное содержание эволюционного процесса.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3AB9C39-08B0-410E-91A5-634B769B7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" y="1500505"/>
            <a:ext cx="26098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65F10D-565F-435C-8420-7CE186746C98}"/>
              </a:ext>
            </a:extLst>
          </p:cNvPr>
          <p:cNvSpPr txBox="1"/>
          <p:nvPr/>
        </p:nvSpPr>
        <p:spPr>
          <a:xfrm>
            <a:off x="615315" y="5052060"/>
            <a:ext cx="260985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Вернадский, Владимир Иванович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817AC03-7AB6-485D-8F2C-2E1ADD14D34E}"/>
              </a:ext>
            </a:extLst>
          </p:cNvPr>
          <p:cNvCxnSpPr/>
          <p:nvPr/>
        </p:nvCxnSpPr>
        <p:spPr>
          <a:xfrm flipV="1">
            <a:off x="4511040" y="4648200"/>
            <a:ext cx="0" cy="124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EFB72C2-4C1A-42A3-AAA1-81688132825C}"/>
              </a:ext>
            </a:extLst>
          </p:cNvPr>
          <p:cNvCxnSpPr/>
          <p:nvPr/>
        </p:nvCxnSpPr>
        <p:spPr>
          <a:xfrm>
            <a:off x="4511040" y="5897880"/>
            <a:ext cx="1958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Дуга 7">
            <a:extLst>
              <a:ext uri="{FF2B5EF4-FFF2-40B4-BE49-F238E27FC236}">
                <a16:creationId xmlns:a16="http://schemas.microsoft.com/office/drawing/2014/main" id="{0D477010-79DF-4D77-9CDE-EB9E430F6BDF}"/>
              </a:ext>
            </a:extLst>
          </p:cNvPr>
          <p:cNvSpPr/>
          <p:nvPr/>
        </p:nvSpPr>
        <p:spPr>
          <a:xfrm rot="5550815">
            <a:off x="4861560" y="4746625"/>
            <a:ext cx="1165860" cy="655320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D378F-3C3A-40E4-A9FF-DEF864F17DBA}"/>
              </a:ext>
            </a:extLst>
          </p:cNvPr>
          <p:cNvSpPr txBox="1"/>
          <p:nvPr/>
        </p:nvSpPr>
        <p:spPr>
          <a:xfrm>
            <a:off x="6355080" y="6057900"/>
            <a:ext cx="4876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F6094-21DB-4804-ACF9-F3E73FCFDAB3}"/>
              </a:ext>
            </a:extLst>
          </p:cNvPr>
          <p:cNvSpPr txBox="1"/>
          <p:nvPr/>
        </p:nvSpPr>
        <p:spPr>
          <a:xfrm>
            <a:off x="4095115" y="4648200"/>
            <a:ext cx="4876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FC36DA-31A7-4753-890A-9F57A75DF971}"/>
              </a:ext>
            </a:extLst>
          </p:cNvPr>
          <p:cNvSpPr txBox="1"/>
          <p:nvPr/>
        </p:nvSpPr>
        <p:spPr>
          <a:xfrm>
            <a:off x="5842635" y="4770120"/>
            <a:ext cx="38709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ноосфера</a:t>
            </a:r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A8684493-979B-4801-93AC-ED9719716BF1}"/>
              </a:ext>
            </a:extLst>
          </p:cNvPr>
          <p:cNvSpPr/>
          <p:nvPr/>
        </p:nvSpPr>
        <p:spPr>
          <a:xfrm rot="10800000">
            <a:off x="4686300" y="3719195"/>
            <a:ext cx="2561590" cy="204279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Взрыв: 8 точек 13">
            <a:extLst>
              <a:ext uri="{FF2B5EF4-FFF2-40B4-BE49-F238E27FC236}">
                <a16:creationId xmlns:a16="http://schemas.microsoft.com/office/drawing/2014/main" id="{5F0B4EF6-00E2-4195-8F10-F0BA489B27AB}"/>
              </a:ext>
            </a:extLst>
          </p:cNvPr>
          <p:cNvSpPr/>
          <p:nvPr/>
        </p:nvSpPr>
        <p:spPr>
          <a:xfrm>
            <a:off x="5379720" y="4648200"/>
            <a:ext cx="306070" cy="328930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67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Центр процесса жизни - преобразования фосфатов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pic>
        <p:nvPicPr>
          <p:cNvPr id="15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1600200"/>
            <a:ext cx="2993390" cy="4800600"/>
          </a:xfrm>
          <a:prstGeom prst="rect">
            <a:avLst/>
          </a:prstGeom>
          <a:noFill/>
        </p:spPr>
      </p:pic>
      <p:sp>
        <p:nvSpPr>
          <p:cNvPr id="16" name="Текстовое поле 2"/>
          <p:cNvSpPr txBox="1">
            <a:spLocks/>
          </p:cNvSpPr>
          <p:nvPr/>
        </p:nvSpPr>
        <p:spPr>
          <a:xfrm>
            <a:off x="492760" y="6469380"/>
            <a:ext cx="298450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000">
                <a:latin typeface="Segoe UI" charset="0"/>
                <a:ea typeface="Segoe UI" charset="0"/>
              </a:rPr>
              <a:t>Реторт</a:t>
            </a:r>
            <a:r>
              <a:rPr lang="ru-RU" sz="1000">
                <a:latin typeface="Segoe UI" charset="0"/>
                <a:ea typeface="Segoe UI" charset="0"/>
              </a:rPr>
              <a:t>а из лаборатории М.В.Ломоносов</a:t>
            </a:r>
            <a:endParaRPr lang="ko-KR" altLang="en-US" sz="1000">
              <a:latin typeface="Segoe UI" charset="0"/>
              <a:ea typeface="Segoe UI" charset="0"/>
            </a:endParaRPr>
          </a:p>
        </p:txBody>
      </p:sp>
      <p:sp>
        <p:nvSpPr>
          <p:cNvPr id="17" name="Текстовое поле 1"/>
          <p:cNvSpPr txBox="1">
            <a:spLocks/>
          </p:cNvSpPr>
          <p:nvPr/>
        </p:nvSpPr>
        <p:spPr>
          <a:xfrm>
            <a:off x="4185920" y="2209165"/>
            <a:ext cx="672338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ru-RU" sz="1800">
                <a:latin typeface="Segoe UI" charset="0"/>
                <a:ea typeface="Segoe UI" charset="0"/>
              </a:rPr>
              <a:t>H - P - O - H </a:t>
            </a:r>
            <a:r>
              <a:rPr lang="ru-RU" sz="1800">
                <a:solidFill>
                  <a:schemeClr val="accent1"/>
                </a:solidFill>
                <a:latin typeface="Segoe UI" charset="0"/>
                <a:ea typeface="Segoe UI" charset="0"/>
              </a:rPr>
              <a:t>+</a:t>
            </a:r>
            <a:r>
              <a:rPr lang="ru-RU" sz="1800">
                <a:latin typeface="Segoe UI" charset="0"/>
                <a:ea typeface="Segoe UI" charset="0"/>
              </a:rPr>
              <a:t>H - O - P - H </a:t>
            </a:r>
            <a:r>
              <a:rPr lang="ru-RU" sz="1800">
                <a:solidFill>
                  <a:schemeClr val="accent1"/>
                </a:solidFill>
                <a:latin typeface="Segoe UI" charset="0"/>
                <a:ea typeface="Segoe UI" charset="0"/>
              </a:rPr>
              <a:t> +</a:t>
            </a:r>
            <a:r>
              <a:rPr lang="ru-RU" sz="1800">
                <a:latin typeface="Segoe UI" charset="0"/>
                <a:ea typeface="Segoe UI" charset="0"/>
              </a:rPr>
              <a:t> </a:t>
            </a:r>
            <a:r>
              <a:rPr lang="ru-RU" sz="1800">
                <a:solidFill>
                  <a:srgbClr val="FF0000"/>
                </a:solidFill>
                <a:latin typeface="Segoe UI" charset="0"/>
                <a:ea typeface="Segoe UI" charset="0"/>
              </a:rPr>
              <a:t>Q </a:t>
            </a:r>
            <a:r>
              <a:rPr lang="ru-RU" sz="1800" b="1">
                <a:solidFill>
                  <a:schemeClr val="accent1"/>
                </a:solidFill>
                <a:latin typeface="Segoe UI" charset="0"/>
                <a:ea typeface="Segoe UI" charset="0"/>
              </a:rPr>
              <a:t>-&gt;</a:t>
            </a:r>
            <a:r>
              <a:rPr lang="ru-RU" sz="1800">
                <a:latin typeface="Segoe UI" charset="0"/>
                <a:ea typeface="Segoe UI" charset="0"/>
              </a:rPr>
              <a:t> H - P - O - P - H </a:t>
            </a:r>
            <a:r>
              <a:rPr lang="ru-RU" sz="1800">
                <a:solidFill>
                  <a:schemeClr val="accent1"/>
                </a:solidFill>
                <a:latin typeface="Segoe UI" charset="0"/>
                <a:ea typeface="Segoe UI" charset="0"/>
              </a:rPr>
              <a:t>+</a:t>
            </a:r>
            <a:r>
              <a:rPr lang="ru-RU" sz="1800">
                <a:latin typeface="Segoe UI" charset="0"/>
                <a:ea typeface="Segoe UI" charset="0"/>
              </a:rPr>
              <a:t> H - O - H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18" name="Текстовое поле 2"/>
          <p:cNvSpPr txBox="1">
            <a:spLocks/>
          </p:cNvSpPr>
          <p:nvPr/>
        </p:nvSpPr>
        <p:spPr>
          <a:xfrm>
            <a:off x="4246245" y="1915160"/>
            <a:ext cx="74072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||</a:t>
            </a:r>
            <a:r>
              <a:rPr lang="ru-RU" sz="1800">
                <a:latin typeface="Segoe UI" charset="0"/>
                <a:ea typeface="Segoe UI" charset="0"/>
              </a:rPr>
              <a:t>                  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r>
              <a:rPr lang="ru-RU" sz="1800">
                <a:latin typeface="Segoe UI" charset="0"/>
                <a:ea typeface="Segoe UI" charset="0"/>
              </a:rPr>
              <a:t>                 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r>
              <a:rPr lang="ru-RU" sz="1800">
                <a:latin typeface="Segoe UI" charset="0"/>
                <a:ea typeface="Segoe UI" charset="0"/>
              </a:rPr>
              <a:t>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19" name="Текстовое поле 3"/>
          <p:cNvSpPr txBox="1">
            <a:spLocks/>
          </p:cNvSpPr>
          <p:nvPr/>
        </p:nvSpPr>
        <p:spPr>
          <a:xfrm>
            <a:off x="4249420" y="1626870"/>
            <a:ext cx="60236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</a:t>
            </a:r>
            <a:r>
              <a:rPr lang="ru-RU" sz="1800">
                <a:latin typeface="Segoe UI" charset="0"/>
                <a:ea typeface="Segoe UI" charset="0"/>
              </a:rPr>
              <a:t>O                           O                         O         O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0" name="Текстовое поле 4"/>
          <p:cNvSpPr txBox="1">
            <a:spLocks/>
          </p:cNvSpPr>
          <p:nvPr/>
        </p:nvSpPr>
        <p:spPr>
          <a:xfrm>
            <a:off x="4283710" y="2449830"/>
            <a:ext cx="67525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</a:t>
            </a:r>
            <a:r>
              <a:rPr lang="ru-RU" sz="1800">
                <a:latin typeface="Segoe UI" charset="0"/>
                <a:ea typeface="Segoe UI" charset="0"/>
              </a:rPr>
              <a:t>                             </a:t>
            </a:r>
            <a:r>
              <a:rPr sz="1800">
                <a:latin typeface="Segoe UI" charset="0"/>
                <a:ea typeface="Segoe UI" charset="0"/>
              </a:rPr>
              <a:t>|</a:t>
            </a:r>
            <a:r>
              <a:rPr lang="ru-RU" sz="1800">
                <a:latin typeface="Segoe UI" charset="0"/>
                <a:ea typeface="Segoe UI" charset="0"/>
              </a:rPr>
              <a:t>                            </a:t>
            </a:r>
            <a:r>
              <a:rPr sz="1800">
                <a:latin typeface="Segoe UI" charset="0"/>
                <a:ea typeface="Segoe UI" charset="0"/>
              </a:rPr>
              <a:t>|</a:t>
            </a:r>
            <a:r>
              <a:rPr lang="ru-RU" sz="1800">
                <a:latin typeface="Segoe UI" charset="0"/>
                <a:ea typeface="Segoe UI" charset="0"/>
              </a:rPr>
              <a:t>           </a:t>
            </a:r>
            <a:r>
              <a:rPr sz="1800">
                <a:latin typeface="Segoe UI" charset="0"/>
                <a:ea typeface="Segoe UI" charset="0"/>
              </a:rPr>
              <a:t>|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1" name="Текстовое поле 5"/>
          <p:cNvSpPr txBox="1">
            <a:spLocks/>
          </p:cNvSpPr>
          <p:nvPr/>
        </p:nvSpPr>
        <p:spPr>
          <a:xfrm>
            <a:off x="4286885" y="2761615"/>
            <a:ext cx="52362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H                           H                           H         H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2" name="Фигура 6"/>
          <p:cNvSpPr>
            <a:spLocks/>
          </p:cNvSpPr>
          <p:nvPr/>
        </p:nvSpPr>
        <p:spPr>
          <a:xfrm>
            <a:off x="4928870" y="2145665"/>
            <a:ext cx="1084580" cy="502285"/>
          </a:xfrm>
          <a:prstGeom prst="rect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3" name="Фигура 8"/>
          <p:cNvSpPr>
            <a:spLocks/>
          </p:cNvSpPr>
          <p:nvPr/>
        </p:nvSpPr>
        <p:spPr>
          <a:xfrm>
            <a:off x="7870825" y="1720215"/>
            <a:ext cx="1784985" cy="1391285"/>
          </a:xfrm>
          <a:prstGeom prst="rect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accent1">
                  <a:lumMod val="40000"/>
                  <a:lumOff val="60000"/>
                </a:schemeClr>
              </a:solidFill>
              <a:latin typeface="Segoe UI" charset="0"/>
              <a:ea typeface="Segoe UI" charset="0"/>
            </a:endParaRPr>
          </a:p>
        </p:txBody>
      </p:sp>
      <p:sp>
        <p:nvSpPr>
          <p:cNvPr id="24" name="Текстовое поле 24"/>
          <p:cNvSpPr txBox="1">
            <a:spLocks/>
          </p:cNvSpPr>
          <p:nvPr/>
        </p:nvSpPr>
        <p:spPr>
          <a:xfrm>
            <a:off x="6604635" y="2952115"/>
            <a:ext cx="563245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Segoe UI" charset="0"/>
                <a:ea typeface="Segoe UI" charset="0"/>
              </a:rPr>
              <a:t>пиро</a:t>
            </a:r>
            <a:r>
              <a:rPr sz="1800">
                <a:latin typeface="Segoe UI" charset="0"/>
                <a:ea typeface="Segoe UI" charset="0"/>
              </a:rPr>
              <a:t>фосфат</a:t>
            </a:r>
            <a:r>
              <a:rPr lang="ru-RU" sz="1800">
                <a:latin typeface="Segoe UI" charset="0"/>
                <a:ea typeface="Segoe UI" charset="0"/>
              </a:rPr>
              <a:t> -  твердый плохорастворимый осадок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5" name="Текстовое поле 33"/>
          <p:cNvSpPr txBox="1">
            <a:spLocks/>
          </p:cNvSpPr>
          <p:nvPr/>
        </p:nvSpPr>
        <p:spPr>
          <a:xfrm>
            <a:off x="4178935" y="3700145"/>
            <a:ext cx="589788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ru-RU" sz="1800">
                <a:latin typeface="Segoe UI" charset="0"/>
                <a:ea typeface="Segoe UI" charset="0"/>
              </a:rPr>
              <a:t>H - P - O - рибоза - аденин             АМ(оно)Ф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6" name="Текстовое поле 34"/>
          <p:cNvSpPr txBox="1">
            <a:spLocks/>
          </p:cNvSpPr>
          <p:nvPr/>
        </p:nvSpPr>
        <p:spPr>
          <a:xfrm>
            <a:off x="4239260" y="3406140"/>
            <a:ext cx="29292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||</a:t>
            </a:r>
            <a:r>
              <a:rPr lang="ru-RU" sz="1800">
                <a:latin typeface="Segoe UI" charset="0"/>
                <a:ea typeface="Segoe UI" charset="0"/>
              </a:rPr>
              <a:t>       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7" name="Текстовое поле 35"/>
          <p:cNvSpPr txBox="1">
            <a:spLocks/>
          </p:cNvSpPr>
          <p:nvPr/>
        </p:nvSpPr>
        <p:spPr>
          <a:xfrm>
            <a:off x="4242435" y="3117850"/>
            <a:ext cx="14376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</a:t>
            </a:r>
            <a:r>
              <a:rPr lang="ru-RU" sz="1800">
                <a:latin typeface="Segoe UI" charset="0"/>
                <a:ea typeface="Segoe UI" charset="0"/>
              </a:rPr>
              <a:t>O     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8" name="Текстовое поле 36"/>
          <p:cNvSpPr txBox="1">
            <a:spLocks/>
          </p:cNvSpPr>
          <p:nvPr/>
        </p:nvSpPr>
        <p:spPr>
          <a:xfrm>
            <a:off x="4276725" y="3942080"/>
            <a:ext cx="349885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</a:t>
            </a:r>
            <a:r>
              <a:rPr lang="ru-RU" sz="1800">
                <a:latin typeface="Segoe UI" charset="0"/>
                <a:ea typeface="Segoe UI" charset="0"/>
              </a:rPr>
              <a:t>     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9" name="Текстовое поле 37"/>
          <p:cNvSpPr txBox="1">
            <a:spLocks/>
          </p:cNvSpPr>
          <p:nvPr/>
        </p:nvSpPr>
        <p:spPr>
          <a:xfrm>
            <a:off x="4279900" y="4252595"/>
            <a:ext cx="23793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H         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1" name="Текстовое поле 42"/>
          <p:cNvSpPr txBox="1">
            <a:spLocks/>
          </p:cNvSpPr>
          <p:nvPr/>
        </p:nvSpPr>
        <p:spPr>
          <a:xfrm>
            <a:off x="4850130" y="4721225"/>
            <a:ext cx="53835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ru-RU" sz="1800">
                <a:latin typeface="Segoe UI" charset="0"/>
                <a:ea typeface="Segoe UI" charset="0"/>
              </a:rPr>
              <a:t>H - P - O - P -  рибоза - аденин             АД(и)Ф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2" name="Текстовое поле 43"/>
          <p:cNvSpPr txBox="1">
            <a:spLocks/>
          </p:cNvSpPr>
          <p:nvPr/>
        </p:nvSpPr>
        <p:spPr>
          <a:xfrm>
            <a:off x="4910455" y="4427220"/>
            <a:ext cx="29292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||</a:t>
            </a:r>
            <a:r>
              <a:rPr lang="ru-RU" sz="1800">
                <a:latin typeface="Segoe UI" charset="0"/>
                <a:ea typeface="Segoe UI" charset="0"/>
              </a:rPr>
              <a:t>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r>
              <a:rPr lang="ru-RU" sz="1800">
                <a:latin typeface="Segoe UI" charset="0"/>
                <a:ea typeface="Segoe UI" charset="0"/>
              </a:rPr>
              <a:t>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3" name="Текстовое поле 44"/>
          <p:cNvSpPr txBox="1">
            <a:spLocks/>
          </p:cNvSpPr>
          <p:nvPr/>
        </p:nvSpPr>
        <p:spPr>
          <a:xfrm>
            <a:off x="4913630" y="4138930"/>
            <a:ext cx="14376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O         O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4" name="Текстовое поле 45"/>
          <p:cNvSpPr txBox="1">
            <a:spLocks/>
          </p:cNvSpPr>
          <p:nvPr/>
        </p:nvSpPr>
        <p:spPr>
          <a:xfrm>
            <a:off x="4947920" y="4963160"/>
            <a:ext cx="349885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</a:t>
            </a:r>
            <a:r>
              <a:rPr lang="ru-RU" sz="1800">
                <a:latin typeface="Segoe UI" charset="0"/>
                <a:ea typeface="Segoe UI" charset="0"/>
              </a:rPr>
              <a:t>           | 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5" name="Текстовое поле 46"/>
          <p:cNvSpPr txBox="1">
            <a:spLocks/>
          </p:cNvSpPr>
          <p:nvPr/>
        </p:nvSpPr>
        <p:spPr>
          <a:xfrm>
            <a:off x="4951095" y="5273675"/>
            <a:ext cx="23793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H          H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6" name="Текстовое поле 47"/>
          <p:cNvSpPr txBox="1">
            <a:spLocks/>
          </p:cNvSpPr>
          <p:nvPr/>
        </p:nvSpPr>
        <p:spPr>
          <a:xfrm>
            <a:off x="6299835" y="5781040"/>
            <a:ext cx="58629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ru-RU" sz="1800">
                <a:latin typeface="Segoe UI" charset="0"/>
                <a:ea typeface="Segoe UI" charset="0"/>
              </a:rPr>
              <a:t>H - P - O - P -  O - P - рибоза - аденин           АТ(три)Ф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7" name="Текстовое поле 48"/>
          <p:cNvSpPr txBox="1">
            <a:spLocks/>
          </p:cNvSpPr>
          <p:nvPr/>
        </p:nvSpPr>
        <p:spPr>
          <a:xfrm>
            <a:off x="6360160" y="5487035"/>
            <a:ext cx="29292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||</a:t>
            </a:r>
            <a:r>
              <a:rPr lang="ru-RU" sz="1800">
                <a:latin typeface="Segoe UI" charset="0"/>
                <a:ea typeface="Segoe UI" charset="0"/>
              </a:rPr>
              <a:t>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r>
              <a:rPr lang="ru-RU" sz="1800">
                <a:latin typeface="Segoe UI" charset="0"/>
                <a:ea typeface="Segoe UI" charset="0"/>
              </a:rPr>
              <a:t> 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8" name="Текстовое поле 49"/>
          <p:cNvSpPr txBox="1">
            <a:spLocks/>
          </p:cNvSpPr>
          <p:nvPr/>
        </p:nvSpPr>
        <p:spPr>
          <a:xfrm>
            <a:off x="6363335" y="5198745"/>
            <a:ext cx="26949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O         O           O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9" name="Текстовое поле 50"/>
          <p:cNvSpPr txBox="1">
            <a:spLocks/>
          </p:cNvSpPr>
          <p:nvPr/>
        </p:nvSpPr>
        <p:spPr>
          <a:xfrm>
            <a:off x="6397625" y="6022975"/>
            <a:ext cx="349885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</a:t>
            </a:r>
            <a:r>
              <a:rPr lang="ru-RU" sz="1800">
                <a:latin typeface="Segoe UI" charset="0"/>
                <a:ea typeface="Segoe UI" charset="0"/>
              </a:rPr>
              <a:t>           |            |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40" name="Текстовое поле 51"/>
          <p:cNvSpPr txBox="1">
            <a:spLocks/>
          </p:cNvSpPr>
          <p:nvPr/>
        </p:nvSpPr>
        <p:spPr>
          <a:xfrm>
            <a:off x="6400800" y="6333490"/>
            <a:ext cx="23793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H         H           H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41" name="Фигура 52"/>
          <p:cNvSpPr>
            <a:spLocks/>
          </p:cNvSpPr>
          <p:nvPr/>
        </p:nvSpPr>
        <p:spPr>
          <a:xfrm>
            <a:off x="8215630" y="2232660"/>
            <a:ext cx="1028700" cy="392430"/>
          </a:xfrm>
          <a:prstGeom prst="rect">
            <a:avLst/>
          </a:prstGeom>
          <a:noFill/>
          <a:ln w="28575" cap="flat" cmpd="sng">
            <a:solidFill>
              <a:schemeClr val="accent4">
                <a:alpha val="10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accent1">
                  <a:lumMod val="40000"/>
                  <a:lumOff val="60000"/>
                </a:schemeClr>
              </a:solidFill>
              <a:latin typeface="Segoe UI" charset="0"/>
              <a:ea typeface="Segoe UI" charset="0"/>
            </a:endParaRPr>
          </a:p>
        </p:txBody>
      </p:sp>
      <p:sp>
        <p:nvSpPr>
          <p:cNvPr id="42" name="Текстовое поле 54"/>
          <p:cNvSpPr txBox="1">
            <a:spLocks/>
          </p:cNvSpPr>
          <p:nvPr/>
        </p:nvSpPr>
        <p:spPr>
          <a:xfrm>
            <a:off x="9429750" y="1283335"/>
            <a:ext cx="24523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пирофосфатная связь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cxnSp>
        <p:nvCxnSpPr>
          <p:cNvPr id="43" name="Фигура 55"/>
          <p:cNvCxnSpPr/>
          <p:nvPr/>
        </p:nvCxnSpPr>
        <p:spPr>
          <a:xfrm flipH="1">
            <a:off x="9243695" y="1605915"/>
            <a:ext cx="255270" cy="578485"/>
          </a:xfrm>
          <a:prstGeom prst="straightConnector1">
            <a:avLst/>
          </a:prstGeom>
          <a:ln w="6350" cap="flat" cmpd="sng">
            <a:solidFill>
              <a:schemeClr val="accent4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овое поле 1"/>
          <p:cNvSpPr txBox="1">
            <a:spLocks/>
          </p:cNvSpPr>
          <p:nvPr/>
        </p:nvSpPr>
        <p:spPr>
          <a:xfrm>
            <a:off x="6175375" y="3321050"/>
            <a:ext cx="36588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b="1" u="sng">
                <a:latin typeface="Segoe UI" charset="0"/>
                <a:ea typeface="Segoe UI" charset="0"/>
              </a:rPr>
              <a:t>Нуклеоти</a:t>
            </a:r>
            <a:r>
              <a:rPr lang="ru-RU" sz="1800" b="1" u="sng">
                <a:latin typeface="Segoe UI" charset="0"/>
                <a:ea typeface="Segoe UI" charset="0"/>
              </a:rPr>
              <a:t>д фосфаты</a:t>
            </a:r>
            <a:endParaRPr lang="ko-KR" altLang="en-US" sz="1800" b="1" u="sng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Калориметр - опыт Лавуазье-Лапласа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pic>
        <p:nvPicPr>
          <p:cNvPr id="44" name="Рисунок 5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25" y="2820035"/>
            <a:ext cx="3232785" cy="2360930"/>
          </a:xfrm>
          <a:prstGeom prst="rect">
            <a:avLst/>
          </a:prstGeom>
          <a:noFill/>
        </p:spPr>
      </p:pic>
      <p:sp>
        <p:nvSpPr>
          <p:cNvPr id="45" name="Текстовое поле 58"/>
          <p:cNvSpPr txBox="1">
            <a:spLocks/>
          </p:cNvSpPr>
          <p:nvPr/>
        </p:nvSpPr>
        <p:spPr>
          <a:xfrm>
            <a:off x="4220210" y="1802130"/>
            <a:ext cx="647382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А. Л. Лавуазье открыл новую эру и в опытном исследовании жизненных процессов — физиологии.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pic>
        <p:nvPicPr>
          <p:cNvPr id="46" name="Рисунок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80" y="2673350"/>
            <a:ext cx="2752725" cy="3437890"/>
          </a:xfrm>
          <a:prstGeom prst="rect">
            <a:avLst/>
          </a:prstGeom>
          <a:noFill/>
        </p:spPr>
      </p:pic>
      <p:sp>
        <p:nvSpPr>
          <p:cNvPr id="47" name="Текстовое поле 61"/>
          <p:cNvSpPr txBox="1">
            <a:spLocks/>
          </p:cNvSpPr>
          <p:nvPr/>
        </p:nvSpPr>
        <p:spPr>
          <a:xfrm>
            <a:off x="502285" y="6163310"/>
            <a:ext cx="26022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ледяной калориметр</a:t>
            </a:r>
            <a:r>
              <a:rPr lang="ru-RU" sz="1800">
                <a:latin typeface="Segoe UI" charset="0"/>
                <a:ea typeface="Segoe UI" charset="0"/>
              </a:rPr>
              <a:t> Лапласа-Лавуазье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pic>
        <p:nvPicPr>
          <p:cNvPr id="48" name="Рисунок 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1802130"/>
            <a:ext cx="3907790" cy="4304665"/>
          </a:xfrm>
          <a:prstGeom prst="rect">
            <a:avLst/>
          </a:prstGeom>
          <a:noFill/>
        </p:spPr>
      </p:pic>
      <p:pic>
        <p:nvPicPr>
          <p:cNvPr id="49" name="Рисунок 6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5" y="4152265"/>
            <a:ext cx="2066925" cy="23310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1597 - Термометр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4200525" y="1469390"/>
            <a:ext cx="6473825" cy="4523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Сказать сегодня, кто же именно создал термометр — довольно сложно. Изобретение термометра приписывают сразу многим учёным — Галилею, Санторио, лорду Бэкону, Роберту Фладду, Скарпи, Корнелию Дреббелю, Порте и Саломону де Каус. Это обусловлено тем, что многие учёные одновременно работали над созданием аппарата, который бы помог измерить температуру воздуха, почвы, воды, человека.</a:t>
            </a:r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В собственных сочинениях Галилея нет описания этого прибора, но его ученики засвидетельствовали, что в 1597 году он создал термоскоп — аппарат для поднятия воды при помощи нагревания.</a:t>
            </a:r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Ученик Галилея, Эванджелиста Торричелли изобрел спиртовой термометр.</a:t>
            </a:r>
            <a:endParaRPr lang="ko-KR" altLang="en-US" sz="1800">
              <a:latin typeface="Kelson Sans RU" charset="0"/>
              <a:ea typeface="Kelson Sans RU" charset="0"/>
            </a:endParaRPr>
          </a:p>
        </p:txBody>
      </p:sp>
      <p:pic>
        <p:nvPicPr>
          <p:cNvPr id="46" name="Рисунок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" y="1468755"/>
            <a:ext cx="3439160" cy="52393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Эволюция Термометра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pic>
        <p:nvPicPr>
          <p:cNvPr id="47" name="Рисунок 6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325" y="4250055"/>
            <a:ext cx="2345055" cy="1744345"/>
          </a:xfrm>
          <a:prstGeom prst="rect">
            <a:avLst/>
          </a:prstGeom>
          <a:noFill/>
        </p:spPr>
      </p:pic>
      <p:sp>
        <p:nvSpPr>
          <p:cNvPr id="48" name="Текстовое поле 66"/>
          <p:cNvSpPr txBox="1">
            <a:spLocks/>
          </p:cNvSpPr>
          <p:nvPr/>
        </p:nvSpPr>
        <p:spPr>
          <a:xfrm>
            <a:off x="9263380" y="5993130"/>
            <a:ext cx="237998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Segoe UI" charset="0"/>
                <a:ea typeface="Segoe UI" charset="0"/>
              </a:rPr>
              <a:t>Тепловизор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pic>
        <p:nvPicPr>
          <p:cNvPr id="49" name="Рисунок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905" y="1614805"/>
            <a:ext cx="2620010" cy="1743710"/>
          </a:xfrm>
          <a:prstGeom prst="rect">
            <a:avLst/>
          </a:prstGeom>
          <a:noFill/>
        </p:spPr>
      </p:pic>
      <p:sp>
        <p:nvSpPr>
          <p:cNvPr id="50" name="Текстовое поле 68"/>
          <p:cNvSpPr txBox="1">
            <a:spLocks/>
          </p:cNvSpPr>
          <p:nvPr/>
        </p:nvSpPr>
        <p:spPr>
          <a:xfrm>
            <a:off x="9139555" y="3302635"/>
            <a:ext cx="262128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ru-RU" sz="1800">
                <a:latin typeface="Segoe UI" charset="0"/>
                <a:ea typeface="Segoe UI" charset="0"/>
              </a:rPr>
              <a:t>Бесконтактный ИК термометр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pic>
        <p:nvPicPr>
          <p:cNvPr id="51" name="Рисунок 7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616075"/>
            <a:ext cx="6336030" cy="47396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1865 Тепловая смерть Вселенной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660900" y="1601470"/>
            <a:ext cx="7092315" cy="4523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гипотеза, выдвинутая Р.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Клаузиусом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в 1865 году на основании экстраполяции второго начала термодинамики на всю Вселенную. По мысли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Клаузиуса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, Вселенная с течением времени должна в конце концов прийти в состояние термодинамического равновесия, или «тепловой смерти» (термин, описывающий конечное состояние любой замкнутой термодинамической системы).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Если Вселенная является плоской или открытой, то она будет расширяться вечно (см. «Вселенная Фридмана») и ожидается, что в итоге такой эволюции она достигнет состояния «тепловой смерти». Если космологическая константа положительна, на что указывают последние наблюдения, Вселенная в конечном счёте приблизится к состоянию максимальной энтропии.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  <a:sym typeface="Wingdings" panose="05000000000000000000" pitchFamily="2" charset="2"/>
              </a:rPr>
              <a:t>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Современное представление картины мира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5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15" y="1435735"/>
            <a:ext cx="1677670" cy="2396490"/>
          </a:xfrm>
          <a:prstGeom prst="rect">
            <a:avLst/>
          </a:prstGeom>
          <a:noFill/>
        </p:spPr>
      </p:pic>
      <p:pic>
        <p:nvPicPr>
          <p:cNvPr id="6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5" y="3935095"/>
            <a:ext cx="4046220" cy="262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Комбустиология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pic>
        <p:nvPicPr>
          <p:cNvPr id="3" name="Рисунок 7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" y="1576705"/>
            <a:ext cx="3898265" cy="3790315"/>
          </a:xfrm>
          <a:prstGeom prst="rect">
            <a:avLst/>
          </a:prstGeom>
          <a:noFill/>
        </p:spPr>
      </p:pic>
      <p:sp>
        <p:nvSpPr>
          <p:cNvPr id="4" name="Текстовое поле 72"/>
          <p:cNvSpPr txBox="1">
            <a:spLocks/>
          </p:cNvSpPr>
          <p:nvPr/>
        </p:nvSpPr>
        <p:spPr>
          <a:xfrm>
            <a:off x="5307330" y="1694180"/>
            <a:ext cx="6355715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Ожоги — одно из наиболее распространенных травматических поражений и при этом самое тяжелое. Люди тысячелетиями ищут способы их лечения, и со временем их искания оформились в науку комбустиологию.</a:t>
            </a:r>
            <a:endParaRPr lang="ko-KR" altLang="en-US" sz="1800">
              <a:latin typeface="Kelson Sans RU" charset="0"/>
              <a:ea typeface="Kelson Sans RU" charset="0"/>
            </a:endParaRPr>
          </a:p>
        </p:txBody>
      </p:sp>
      <p:pic>
        <p:nvPicPr>
          <p:cNvPr id="5" name="Рисунок 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40" y="3192780"/>
            <a:ext cx="4199890" cy="3132455"/>
          </a:xfrm>
          <a:prstGeom prst="rect">
            <a:avLst/>
          </a:prstGeom>
          <a:noFill/>
        </p:spPr>
      </p:pic>
      <p:sp>
        <p:nvSpPr>
          <p:cNvPr id="6" name="Текстовое поле 75"/>
          <p:cNvSpPr txBox="1">
            <a:spLocks/>
          </p:cNvSpPr>
          <p:nvPr/>
        </p:nvSpPr>
        <p:spPr>
          <a:xfrm>
            <a:off x="6149340" y="6403975"/>
            <a:ext cx="4201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Segoe UI" charset="0"/>
                <a:ea typeface="Segoe UI" charset="0"/>
              </a:rPr>
              <a:t>Наш стартап BTD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1974г - Белки теплового шока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928870" y="1370965"/>
            <a:ext cx="7287260" cy="3692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В 1974 году Тиссиерес и соавт. впервые обнаружили, что в ответ на повышение температуры среды у личинок дрозофилы происходит активация синтеза специфической группы белков. Эта группа белков по-лучила название белков теплового шока (heat shock proteins, Hsp)</a:t>
            </a:r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Позже было установлено, что синтез Hsp  индуцируется  не  только  при  повышении  температуры,  но  и  при  многих  других  неблагоприятных  воздействиях, таких как добавление к клеткам органических растворителей, тяжелых металлов, сильных ок-сидантов, а также под влиянием некоторых гормонов и ростовых факторов. В связи с этим некоторые авторы называют Hsp стресс-белками.</a:t>
            </a:r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endParaRPr lang="ko-KR" altLang="en-US" sz="1800">
              <a:latin typeface="Kelson Sans RU" charset="0"/>
              <a:ea typeface="Kelson Sans RU" charset="0"/>
            </a:endParaRPr>
          </a:p>
        </p:txBody>
      </p:sp>
      <p:pic>
        <p:nvPicPr>
          <p:cNvPr id="6" name="Рисунок 7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" y="1419860"/>
            <a:ext cx="4792980" cy="3145790"/>
          </a:xfrm>
          <a:prstGeom prst="rect">
            <a:avLst/>
          </a:prstGeom>
          <a:noFill/>
        </p:spPr>
      </p:pic>
      <p:sp>
        <p:nvSpPr>
          <p:cNvPr id="7" name="Текстовое поле 78"/>
          <p:cNvSpPr txBox="1">
            <a:spLocks/>
          </p:cNvSpPr>
          <p:nvPr/>
        </p:nvSpPr>
        <p:spPr>
          <a:xfrm>
            <a:off x="309880" y="4822190"/>
            <a:ext cx="11727815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В эволюционном отношении Hsp относятся к высо-коконсервативным  белкам  и  обнаруживаются  во  всех  организмах  от  бактерий  до  человека.  Это  свидетель-ствует  о  том,  что  они  выполняют  фундаментальные  клеточные  функции.  Как  цитопротекторные  свойства  стресс-белков,  так  и  их  роль  в  процессах  нормальной  жизнедеятельности  клетки  во  многом  определяется  тем,  что  эти  белки  являются  шаперонами.  Шапероны  – это белки, которые облегчают формирование вторич-ной  и  третичной  структуры  других  белков.  Hsp  также  участвуют в процессах репарации или элиминации не-правильно свернутых или денатурированных белков.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Детерминированность эволюции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25195" y="1601470"/>
            <a:ext cx="10828020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>
                <a:solidFill>
                  <a:srgbClr val="666666"/>
                </a:solidFill>
                <a:latin typeface="Kelson Sans RU" charset="0"/>
                <a:ea typeface="Kelson Sans RU" charset="0"/>
              </a:rPr>
              <a:t>За последние 60-70 лет мы все понимаем в принципе в эволюции, физический смысл жизни: знаем из чего сделана, почему живет, куда движется и принципиальных затруднений нет. Другими словами, для нас на текущий момент развития, теоретически нет трудности отцифровать человека и отправить информацию инопланетянам для клонирования. Все эти знания объединяет биохимия, потому что начинается все с молекул. Этот эволюционный взгляд на </a:t>
            </a:r>
            <a:r>
              <a:rPr lang="ru-RU" u="sng">
                <a:solidFill>
                  <a:srgbClr val="666666"/>
                </a:solidFill>
                <a:latin typeface="Kelson Sans RU" charset="0"/>
                <a:ea typeface="Kelson Sans RU" charset="0"/>
              </a:rPr>
              <a:t>полную</a:t>
            </a:r>
            <a:r>
              <a:rPr lang="ru-RU">
                <a:solidFill>
                  <a:srgbClr val="666666"/>
                </a:solidFill>
                <a:latin typeface="Kelson Sans RU" charset="0"/>
                <a:ea typeface="Kelson Sans RU" charset="0"/>
              </a:rPr>
              <a:t> детерминированность эволюции основан на детерменированности физики и математики в нашей Вселенной.</a:t>
            </a:r>
            <a:endParaRPr lang="ko-KR" altLang="en-US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r>
              <a:rPr lang="ru-RU">
                <a:solidFill>
                  <a:srgbClr val="666666"/>
                </a:solidFill>
                <a:latin typeface="Kelson Sans RU" charset="0"/>
                <a:ea typeface="Kelson Sans RU" charset="0"/>
              </a:rPr>
              <a:t>Где мы были до нашего рождения? - кусками текста, который можно расшифровать</a:t>
            </a:r>
            <a:endParaRPr lang="ko-KR" altLang="en-US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0645" y="73025"/>
            <a:ext cx="1124712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1880-е- Хромосомы Вейсмана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218815" y="2245995"/>
            <a:ext cx="8618855" cy="286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b="1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1880-е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-  осознал, что все наследственные качества, скорее всего содержатся в хромосомах, что организм можно поделить на две части: несущую информацию и обслуживающую эту информацию. Он говорил о бессмертной зародышевой плазме (протоплазме – первичная плазма, протеин – первичный белок, сделанные наверное из аминокислот), которая содержит информацию из поколения в поколение и "бренное сонма", которое к сожалению умирает (вырастил часть информационного текста и исчезает), превращается в те вещества из которых возникло все. Мысль, что в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хромасомах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может быть сосредоточено все что нужно для дальнейшего развития организма -была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черезвычайно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сильной мыслью.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1301115"/>
            <a:ext cx="2905760" cy="4101465"/>
          </a:xfrm>
          <a:prstGeom prst="rect">
            <a:avLst/>
          </a:prstGeom>
          <a:noFill/>
        </p:spPr>
      </p:pic>
      <p:sp>
        <p:nvSpPr>
          <p:cNvPr id="8" name="Текстовое поле 7"/>
          <p:cNvSpPr txBox="1">
            <a:spLocks/>
          </p:cNvSpPr>
          <p:nvPr/>
        </p:nvSpPr>
        <p:spPr>
          <a:xfrm>
            <a:off x="997585" y="5576570"/>
            <a:ext cx="126682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Segoe UI" charset="0"/>
                <a:ea typeface="Segoe UI" charset="0"/>
              </a:rPr>
              <a:t>Август Вейсман</a:t>
            </a:r>
            <a:endParaRPr lang="ko-KR" altLang="en-US" sz="12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0645" y="73025"/>
            <a:ext cx="1124712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Конец </a:t>
            </a:r>
            <a:r>
              <a:rPr lang="ru-RU" sz="4400" dirty="0" err="1">
                <a:latin typeface="Kelson Sans RU" charset="0"/>
                <a:ea typeface="Kelson Sans RU" charset="0"/>
              </a:rPr>
              <a:t>XIXв</a:t>
            </a:r>
            <a:r>
              <a:rPr lang="ru-RU" sz="4400" dirty="0">
                <a:latin typeface="Kelson Sans RU" charset="0"/>
                <a:ea typeface="Kelson Sans RU" charset="0"/>
              </a:rPr>
              <a:t> - Молекулярная природа Начала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134360" y="1091565"/>
            <a:ext cx="8618855" cy="5910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b="1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1890-е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- молекулярная природа начала придумана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Н.К.Кольцовым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. Ученик Мензбира (МГУ). 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Колли задал этот вопрос съезду естествоиспытателей врачей, что количество признаков, которые в каждом организме передается по наследству огромно, а клетка маленькая и хромосом там немножко, а значит быть этого не может, потому что он химик и в этом количестве молекул мало и как вывод нужна новая теория.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b="1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Дек.1863-Янв.1964 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Мензбир отрицательно отнесся к докладу Колли, а Кольцов был тогда студентом 4 курса и увлекся этой проблемой. Он думал над парадоксом Колли многие годы и делился своими мыслями в процессе, когда читал лекции, будучи приват-доцентом МГУ. 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b="1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1927 г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– Кольцов публично ответил на этот вопрос: 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да, молекул мало, но это длинные полимерные молекулы, в которых место мономера и его качество – буква в тексте. Ввел понятие «наследственный текст»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текст «как в газетах», а газеты «размножались» в то время - берется набор букв, собирается в матрицу, которая  смазывается краской и делается реплика, также размножаются и организмы. Размножение аналогично кристаллизации, думали некоторые до него, один из них Граф </a:t>
            </a:r>
            <a:r>
              <a:rPr lang="ru-RU" altLang="ko-KR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Бюфон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«Естественная история», в одном из томов описал аналогию организмов и кристаллов, поэтому аналогия такая уже была, но Кольцов заявляет, что текст из букв размножается </a:t>
            </a:r>
            <a:r>
              <a:rPr lang="ru-RU" altLang="ko-KR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реплицированием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, а текст – длинные цепи из аминокислот, этот же принцип позволяет размножаться изменчивости, для реализации и испытания на жизнестойкость.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4037965"/>
            <a:ext cx="1341120" cy="2073910"/>
          </a:xfrm>
          <a:prstGeom prst="rect">
            <a:avLst/>
          </a:prstGeom>
          <a:noFill/>
        </p:spPr>
      </p:pic>
      <p:sp>
        <p:nvSpPr>
          <p:cNvPr id="6" name="Текстовое поле 5"/>
          <p:cNvSpPr txBox="1">
            <a:spLocks/>
          </p:cNvSpPr>
          <p:nvPr/>
        </p:nvSpPr>
        <p:spPr>
          <a:xfrm>
            <a:off x="1549400" y="6118860"/>
            <a:ext cx="145859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200" dirty="0" err="1">
                <a:latin typeface="Segoe UI" charset="0"/>
                <a:ea typeface="Segoe UI" charset="0"/>
              </a:rPr>
              <a:t>Кольцов</a:t>
            </a:r>
            <a:r>
              <a:rPr sz="1200" dirty="0">
                <a:latin typeface="Segoe UI" charset="0"/>
                <a:ea typeface="Segoe UI" charset="0"/>
              </a:rPr>
              <a:t> </a:t>
            </a:r>
            <a:r>
              <a:rPr sz="1200" dirty="0" err="1">
                <a:latin typeface="Segoe UI" charset="0"/>
                <a:ea typeface="Segoe UI" charset="0"/>
              </a:rPr>
              <a:t>Николай</a:t>
            </a:r>
            <a:r>
              <a:rPr sz="1200" dirty="0">
                <a:latin typeface="Segoe UI" charset="0"/>
                <a:ea typeface="Segoe UI" charset="0"/>
              </a:rPr>
              <a:t> </a:t>
            </a:r>
            <a:r>
              <a:rPr sz="1200" dirty="0" err="1">
                <a:latin typeface="Segoe UI" charset="0"/>
                <a:ea typeface="Segoe UI" charset="0"/>
              </a:rPr>
              <a:t>Константинович</a:t>
            </a:r>
            <a:endParaRPr lang="ko-KR" altLang="en-US" sz="1200" dirty="0">
              <a:latin typeface="Segoe UI" charset="0"/>
              <a:ea typeface="Segoe UI" charset="0"/>
            </a:endParaRPr>
          </a:p>
        </p:txBody>
      </p:sp>
      <p:sp>
        <p:nvSpPr>
          <p:cNvPr id="8" name="Текстовое поле 7"/>
          <p:cNvSpPr txBox="1">
            <a:spLocks/>
          </p:cNvSpPr>
          <p:nvPr/>
        </p:nvSpPr>
        <p:spPr>
          <a:xfrm>
            <a:off x="276225" y="3281680"/>
            <a:ext cx="126682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ru-RU" altLang="ko-KR" sz="1200" dirty="0">
                <a:latin typeface="Segoe UI" charset="0"/>
                <a:ea typeface="Segoe UI" charset="0"/>
              </a:rPr>
              <a:t>Жорж-Луи </a:t>
            </a:r>
            <a:r>
              <a:rPr lang="ru-RU" altLang="ko-KR" sz="1200" dirty="0" err="1">
                <a:latin typeface="Segoe UI" charset="0"/>
                <a:ea typeface="Segoe UI" charset="0"/>
              </a:rPr>
              <a:t>Леклерк</a:t>
            </a:r>
            <a:r>
              <a:rPr lang="ru-RU" altLang="ko-KR" sz="1200" dirty="0">
                <a:latin typeface="Segoe UI" charset="0"/>
                <a:ea typeface="Segoe UI" charset="0"/>
              </a:rPr>
              <a:t> де Бюффон 18в.</a:t>
            </a:r>
            <a:endParaRPr lang="ko-KR" altLang="en-US" sz="1200" dirty="0">
              <a:latin typeface="Segoe UI" charset="0"/>
              <a:ea typeface="Segoe UI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75" y="1299210"/>
            <a:ext cx="1366520" cy="1929765"/>
          </a:xfrm>
          <a:prstGeom prst="rect">
            <a:avLst/>
          </a:prstGeom>
          <a:noFill/>
        </p:spPr>
      </p:pic>
      <p:sp>
        <p:nvSpPr>
          <p:cNvPr id="10" name="Текстовое поле 9"/>
          <p:cNvSpPr txBox="1">
            <a:spLocks/>
          </p:cNvSpPr>
          <p:nvPr/>
        </p:nvSpPr>
        <p:spPr>
          <a:xfrm>
            <a:off x="1612900" y="3326765"/>
            <a:ext cx="1431290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 err="1">
                <a:latin typeface="Segoe UI" charset="0"/>
                <a:ea typeface="Segoe UI" charset="0"/>
              </a:rPr>
              <a:t>Мензбир</a:t>
            </a:r>
            <a:r>
              <a:rPr sz="1200" dirty="0">
                <a:latin typeface="Segoe UI" charset="0"/>
                <a:ea typeface="Segoe UI" charset="0"/>
              </a:rPr>
              <a:t> </a:t>
            </a:r>
            <a:r>
              <a:rPr sz="1200" dirty="0" err="1">
                <a:latin typeface="Segoe UI" charset="0"/>
                <a:ea typeface="Segoe UI" charset="0"/>
              </a:rPr>
              <a:t>Михаил</a:t>
            </a:r>
            <a:r>
              <a:rPr sz="1200" dirty="0">
                <a:latin typeface="Segoe UI" charset="0"/>
                <a:ea typeface="Segoe UI" charset="0"/>
              </a:rPr>
              <a:t> </a:t>
            </a:r>
            <a:r>
              <a:rPr sz="1200" dirty="0" err="1">
                <a:latin typeface="Segoe UI" charset="0"/>
                <a:ea typeface="Segoe UI" charset="0"/>
              </a:rPr>
              <a:t>Александрович</a:t>
            </a:r>
            <a:endParaRPr lang="ko-KR" altLang="en-US" sz="1200" dirty="0">
              <a:latin typeface="Segoe UI" charset="0"/>
              <a:ea typeface="Segoe UI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7A123A-D3D9-4D9B-B71B-38414CF82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" y="4037965"/>
            <a:ext cx="1510665" cy="2073910"/>
          </a:xfrm>
          <a:prstGeom prst="rect">
            <a:avLst/>
          </a:prstGeom>
        </p:spPr>
      </p:pic>
      <p:sp>
        <p:nvSpPr>
          <p:cNvPr id="13" name="Текстовое поле 5">
            <a:extLst>
              <a:ext uri="{FF2B5EF4-FFF2-40B4-BE49-F238E27FC236}">
                <a16:creationId xmlns:a16="http://schemas.microsoft.com/office/drawing/2014/main" id="{F41FD275-149A-40E6-9DC7-58A4C15BE2AE}"/>
              </a:ext>
            </a:extLst>
          </p:cNvPr>
          <p:cNvSpPr txBox="1">
            <a:spLocks/>
          </p:cNvSpPr>
          <p:nvPr/>
        </p:nvSpPr>
        <p:spPr>
          <a:xfrm>
            <a:off x="81915" y="6111875"/>
            <a:ext cx="145859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ru-RU" sz="1200" dirty="0">
                <a:latin typeface="Segoe UI" charset="0"/>
                <a:ea typeface="Segoe UI" charset="0"/>
              </a:rPr>
              <a:t>Колли Александр Андреевич</a:t>
            </a:r>
            <a:endParaRPr lang="ko-KR" altLang="en-US" sz="1200" dirty="0">
              <a:latin typeface="Segoe UI" charset="0"/>
              <a:ea typeface="Segoe UI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DADAE0-AD42-4C30-9780-6CE29489C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299210"/>
            <a:ext cx="1302385" cy="192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0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Продолжатели идей </a:t>
            </a:r>
            <a:r>
              <a:rPr lang="ru-RU" dirty="0">
                <a:latin typeface="Kelson Sans RU" charset="0"/>
                <a:ea typeface="Kelson Sans RU" charset="0"/>
              </a:rPr>
              <a:t>К</a:t>
            </a:r>
            <a:r>
              <a:rPr lang="ru-RU" sz="4400" dirty="0">
                <a:latin typeface="Kelson Sans RU" charset="0"/>
                <a:ea typeface="Kelson Sans RU" charset="0"/>
              </a:rPr>
              <a:t>ольцова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383280" y="1295400"/>
            <a:ext cx="8373745" cy="5017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Николай Тимофеев-Ресовский – ученик п</a:t>
            </a:r>
            <a:r>
              <a:rPr lang="ru-RU" altLang="ko-KR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рофессора </a:t>
            </a:r>
            <a:r>
              <a:rPr lang="ru-RU" altLang="ko-KR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Четверикова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, оказался тем резонатором, в котором идеи учителя нашли чрезвычайное воплощение. Тимофеев-Ресовский в лекциях всегда ссылался на Кольцова, оставался носителем идей Кольцова на многие годы, но его экспансивный способ подачи затмевал первоначальный источник. Главная идея – «матричные молекулы».</a:t>
            </a:r>
          </a:p>
          <a:p>
            <a:endParaRPr lang="ru-RU" sz="1600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В это время (1920-е годы)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А.И.Опарин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получил задачу издательства «Московский рабочий» для популяризации наук как происходит жизнь и он выдумал, как она могла бы происходить. Он это сделал почти не эволюционно, представил, что химический синтез мог бы создать основные вещества сам, без всякой эволюции. Он назвал «первичный бульон» в котором все вещества есть. и в этом бульоне 4,5 млрд. лет назад началось множество химических синтезов.</a:t>
            </a:r>
          </a:p>
          <a:p>
            <a:endParaRPr lang="ru-RU" sz="1600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1957 г. в Москве состоялся первый международный симпозиум, на котором Стенли Миллер (ученик Гарольда Юри, занимался химией планет и знал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опаринские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работы) рассказал как взял колбу с минеральными веществами, пропускал через нее мощные электрические разряды, а потом посмотрел что там произошло – колба загустела, стала черная, засмолилась. Он провел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хроматографический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анализ и обнаружил аминокислоты и нуклеиновые основания. Только там их много, а в организмах малое отобранное число нужных молекул.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4E6DD1-4028-4556-A000-7857E1FE2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780" y="1387475"/>
            <a:ext cx="1353820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0BB68-9461-418B-9E74-6B8904CD9808}"/>
              </a:ext>
            </a:extLst>
          </p:cNvPr>
          <p:cNvSpPr txBox="1"/>
          <p:nvPr/>
        </p:nvSpPr>
        <p:spPr>
          <a:xfrm>
            <a:off x="1724025" y="3392805"/>
            <a:ext cx="175133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Тимофеев-Ресовский, Николай Владимирович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3B0FBF3-70A0-413A-AB0F-E3BA21DC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" y="1387475"/>
            <a:ext cx="1495425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54EB6-100E-4454-A688-E02A28F24F79}"/>
              </a:ext>
            </a:extLst>
          </p:cNvPr>
          <p:cNvSpPr txBox="1"/>
          <p:nvPr/>
        </p:nvSpPr>
        <p:spPr>
          <a:xfrm>
            <a:off x="100330" y="3429000"/>
            <a:ext cx="1495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Четвериков Сергей Сергеевич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D9D348E-B453-4874-9629-18C792FE5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" y="3946525"/>
            <a:ext cx="1423035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95356-BB5C-4102-BB27-D9103477DAC8}"/>
              </a:ext>
            </a:extLst>
          </p:cNvPr>
          <p:cNvSpPr txBox="1"/>
          <p:nvPr/>
        </p:nvSpPr>
        <p:spPr>
          <a:xfrm>
            <a:off x="172720" y="6048375"/>
            <a:ext cx="14230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Опарин, Александр Иванович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B031CE9-8C56-41F1-9357-28015556D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665" y="3946525"/>
            <a:ext cx="1384300" cy="204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0E5CD-8A1D-435D-A840-C3C58DEF64BE}"/>
              </a:ext>
            </a:extLst>
          </p:cNvPr>
          <p:cNvSpPr txBox="1"/>
          <p:nvPr/>
        </p:nvSpPr>
        <p:spPr>
          <a:xfrm>
            <a:off x="1891665" y="6048375"/>
            <a:ext cx="13843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Миллер, Стэнли</a:t>
            </a:r>
          </a:p>
        </p:txBody>
      </p:sp>
    </p:spTree>
    <p:extLst>
      <p:ext uri="{BB962C8B-B14F-4D97-AF65-F5344CB8AC3E}">
        <p14:creationId xmlns:p14="http://schemas.microsoft.com/office/powerpoint/2010/main" val="98458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b="0" i="0" dirty="0">
                <a:solidFill>
                  <a:srgbClr val="030303"/>
                </a:solidFill>
                <a:effectLst/>
                <a:latin typeface="Roboto"/>
              </a:rPr>
              <a:t>Нуклеиновые основания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6187440" y="1601470"/>
            <a:ext cx="5565775" cy="5079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Химические вещества в самом разнообразном количестве возникают сами в соответствии с законами кинетики, термодинамики, физической химии, а становятся на путь естественного обзора только те, среди которых есть матричные молекулы: те, которые могут кристаллизоваться, размножаться как реплики с матриц и проявлять качества, которые будут оставляться или уничтожаться в зависимости от </a:t>
            </a:r>
            <a:r>
              <a:rPr lang="ru-RU" u="sng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жизнеспособности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этих молекул. Их эволюционный путь может быть различен. При большом количестве опытов можно отобрать те, которые дольше эволюционируют и начинается путь неуклонный, детерминированный естественным отбором путь, который приводит к молекулу к современному человеку. Мы все потомки этих первых молекул. 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Эти молекулы оказались нуклеиновыми основаниями. Могут образовывать комплиментарные пары А=Т и Г≡Ц.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771A5E-09F2-4452-81C5-6A55F2BF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" y="1862455"/>
            <a:ext cx="1905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A885B-5792-4D36-9BCE-141A5FC79BCD}"/>
              </a:ext>
            </a:extLst>
          </p:cNvPr>
          <p:cNvSpPr txBox="1"/>
          <p:nvPr/>
        </p:nvSpPr>
        <p:spPr>
          <a:xfrm>
            <a:off x="685800" y="3230880"/>
            <a:ext cx="19050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Пурин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5EFDC5-510D-49D8-A326-DFFDA52D4E87}"/>
              </a:ext>
            </a:extLst>
          </p:cNvPr>
          <p:cNvSpPr txBox="1"/>
          <p:nvPr/>
        </p:nvSpPr>
        <p:spPr>
          <a:xfrm>
            <a:off x="666750" y="5405120"/>
            <a:ext cx="19050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Пиримидин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63DA48E-FC40-4686-8741-7BBDDE0F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30" y="4253865"/>
            <a:ext cx="971550" cy="115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FBF7048-9243-469E-9A9D-B0849A830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60" y="1320165"/>
            <a:ext cx="1905000" cy="2095500"/>
          </a:xfrm>
          <a:prstGeom prst="rect">
            <a:avLst/>
          </a:prstGeom>
          <a:noFill/>
          <a:scene3d>
            <a:camera prst="orthographicFront">
              <a:rot lat="0" lon="108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65A4D-3624-4E41-9F74-1B45D573D1DC}"/>
              </a:ext>
            </a:extLst>
          </p:cNvPr>
          <p:cNvSpPr txBox="1"/>
          <p:nvPr/>
        </p:nvSpPr>
        <p:spPr>
          <a:xfrm>
            <a:off x="3642360" y="3344545"/>
            <a:ext cx="19050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Аденин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4FC911A-DBB8-444A-9CE4-00144EF3C6BB}"/>
              </a:ext>
            </a:extLst>
          </p:cNvPr>
          <p:cNvCxnSpPr/>
          <p:nvPr/>
        </p:nvCxnSpPr>
        <p:spPr>
          <a:xfrm>
            <a:off x="2918460" y="2484120"/>
            <a:ext cx="556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>
            <a:extLst>
              <a:ext uri="{FF2B5EF4-FFF2-40B4-BE49-F238E27FC236}">
                <a16:creationId xmlns:a16="http://schemas.microsoft.com/office/drawing/2014/main" id="{F59DB7F1-A926-41CE-9484-C5FDA560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65" y="3763645"/>
            <a:ext cx="1561465" cy="167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FB689BE-1FB8-4AD8-9278-86A53D86D0C5}"/>
              </a:ext>
            </a:extLst>
          </p:cNvPr>
          <p:cNvCxnSpPr/>
          <p:nvPr/>
        </p:nvCxnSpPr>
        <p:spPr>
          <a:xfrm>
            <a:off x="2834640" y="4724400"/>
            <a:ext cx="556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78CE6E-3135-4E62-9802-C032B9695288}"/>
              </a:ext>
            </a:extLst>
          </p:cNvPr>
          <p:cNvSpPr txBox="1"/>
          <p:nvPr/>
        </p:nvSpPr>
        <p:spPr>
          <a:xfrm>
            <a:off x="3611880" y="5440680"/>
            <a:ext cx="19050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Тимин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5DFAB-AFDB-423A-AD10-4DD05E86D287}"/>
              </a:ext>
            </a:extLst>
          </p:cNvPr>
          <p:cNvSpPr txBox="1"/>
          <p:nvPr/>
        </p:nvSpPr>
        <p:spPr>
          <a:xfrm>
            <a:off x="922020" y="6341110"/>
            <a:ext cx="47167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– аденин, Т – тимин, Г – гуанин, Ц - цитозин </a:t>
            </a:r>
          </a:p>
        </p:txBody>
      </p:sp>
    </p:spTree>
    <p:extLst>
      <p:ext uri="{BB962C8B-B14F-4D97-AF65-F5344CB8AC3E}">
        <p14:creationId xmlns:p14="http://schemas.microsoft.com/office/powerpoint/2010/main" val="4096513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b="0" i="0" dirty="0">
                <a:solidFill>
                  <a:srgbClr val="030303"/>
                </a:solidFill>
                <a:effectLst/>
                <a:latin typeface="Roboto"/>
              </a:rPr>
              <a:t>Структура молекулы АТФ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69AB7208-445B-4E15-9922-73419083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90015"/>
            <a:ext cx="7537450" cy="544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85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Франция начало 19 века – преломление света в кристаллах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030980" y="1601470"/>
            <a:ext cx="7722235" cy="2309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Физик Био задал вопрос что отклоняет свет, структура всего кристалла или способность вращать плоскость поляризации света задана в самих молекулах. Уже были известны некоторые жидкости с оптической активностью, например камфора. Для решения такой задачи выбрал своего аспиранта Луи Пастера с задачей узнать, сохраняется ли оптическая активность, если растворить кристалл винного камня.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Пастер обнаружил, что кристаллизация винного камня происходит равновероятно в двух геометрических формах – правой и левой.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08D2C1-59A4-4F41-83BE-488B3EB9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" y="1762125"/>
            <a:ext cx="1703705" cy="200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DCE7D7-F0B5-4B01-B97A-36D9031DF148}"/>
              </a:ext>
            </a:extLst>
          </p:cNvPr>
          <p:cNvSpPr txBox="1"/>
          <p:nvPr/>
        </p:nvSpPr>
        <p:spPr>
          <a:xfrm>
            <a:off x="64135" y="3832860"/>
            <a:ext cx="175450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Био, Жан-Батист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336343E-38AA-4272-842A-515755CB9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1752600"/>
            <a:ext cx="1421765" cy="200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9D270B-E816-4669-A778-2DE4F8FCD9B7}"/>
              </a:ext>
            </a:extLst>
          </p:cNvPr>
          <p:cNvSpPr txBox="1"/>
          <p:nvPr/>
        </p:nvSpPr>
        <p:spPr>
          <a:xfrm>
            <a:off x="1918335" y="3832860"/>
            <a:ext cx="142176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Пастер, Луи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BDE8508-D53C-4EA0-BDDE-B6B3CDC5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5" y="4215130"/>
            <a:ext cx="1642110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37E61A-A5E3-48D5-AC16-DADF3834890E}"/>
              </a:ext>
            </a:extLst>
          </p:cNvPr>
          <p:cNvSpPr txBox="1"/>
          <p:nvPr/>
        </p:nvSpPr>
        <p:spPr>
          <a:xfrm>
            <a:off x="815340" y="5975985"/>
            <a:ext cx="175450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000000"/>
                </a:solidFill>
                <a:latin typeface="Linux Libertine"/>
              </a:rPr>
              <a:t>кристаллы винного камня</a:t>
            </a:r>
            <a:endParaRPr lang="ru-RU" sz="10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83BA377-C9AA-4417-B7B2-ABD342E7F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85" y="4079240"/>
            <a:ext cx="4344035" cy="20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3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Pages>22</Pages>
  <Words>2521</Words>
  <Characters>0</Characters>
  <Application>Microsoft Office PowerPoint</Application>
  <DocSecurity>0</DocSecurity>
  <PresentationFormat>Широкоэкранный</PresentationFormat>
  <Lines>0</Lines>
  <Paragraphs>136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Kelson Sans RU</vt:lpstr>
      <vt:lpstr>Linux Libertine</vt:lpstr>
      <vt:lpstr>Roboto</vt:lpstr>
      <vt:lpstr>Segoe UI</vt:lpstr>
      <vt:lpstr>YS Text Optional</vt:lpstr>
      <vt:lpstr>Office Theme</vt:lpstr>
      <vt:lpstr>История и методология науки и техники в области биотехнических систем и технологий</vt:lpstr>
      <vt:lpstr>1865 Тепловая смерть Вселенной</vt:lpstr>
      <vt:lpstr>Детерминированность эволюции</vt:lpstr>
      <vt:lpstr>1880-е- Хромосомы Вейсмана</vt:lpstr>
      <vt:lpstr>Конец XIXв - Молекулярная природа Начала</vt:lpstr>
      <vt:lpstr>Продолжатели идей Кольцова</vt:lpstr>
      <vt:lpstr>Нуклеиновые основания</vt:lpstr>
      <vt:lpstr>Структура молекулы АТФ</vt:lpstr>
      <vt:lpstr>Франция начало 19 века – преломление света в кристаллах</vt:lpstr>
      <vt:lpstr>Работы Пастера по изучению винного камня и брожения</vt:lpstr>
      <vt:lpstr>1870г - Юстус Либих о трудах Пастера. Энзимы</vt:lpstr>
      <vt:lpstr>1911г - Диализ Бухнеровского сока</vt:lpstr>
      <vt:lpstr>Все превращения энергии идут через фосфаты</vt:lpstr>
      <vt:lpstr>Все превращения энергии идут через фосфаты</vt:lpstr>
      <vt:lpstr>Основы эволюции</vt:lpstr>
      <vt:lpstr>Центр процесса жизни - преобразования фосфатов</vt:lpstr>
      <vt:lpstr>Калориметр - опыт Лавуазье-Лапласа</vt:lpstr>
      <vt:lpstr>1597 - Термометр</vt:lpstr>
      <vt:lpstr>Эволюция Термометра</vt:lpstr>
      <vt:lpstr>Комбустиология</vt:lpstr>
      <vt:lpstr>1974г - Белки теплового шока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Ilya Juhnowski</dc:creator>
  <cp:lastModifiedBy>Ilya Juhnowski</cp:lastModifiedBy>
  <cp:revision>8</cp:revision>
  <dcterms:modified xsi:type="dcterms:W3CDTF">2021-12-21T20:35:53Z</dcterms:modified>
  <cp:version>9.103.88.44548</cp:version>
</cp:coreProperties>
</file>